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1" r:id="rId3"/>
    <p:sldId id="263" r:id="rId4"/>
    <p:sldId id="264" r:id="rId5"/>
    <p:sldId id="482" r:id="rId6"/>
    <p:sldId id="270" r:id="rId7"/>
    <p:sldId id="262" r:id="rId8"/>
    <p:sldId id="386" r:id="rId9"/>
    <p:sldId id="265" r:id="rId1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B"/>
    <a:srgbClr val="2147E0"/>
    <a:srgbClr val="042F7B"/>
    <a:srgbClr val="5361F5"/>
    <a:srgbClr val="4339D2"/>
    <a:srgbClr val="FEE6E9"/>
    <a:srgbClr val="FA2A48"/>
    <a:srgbClr val="FFD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9" autoAdjust="0"/>
    <p:restoredTop sz="96076" autoAdjust="0"/>
  </p:normalViewPr>
  <p:slideViewPr>
    <p:cSldViewPr snapToGrid="0">
      <p:cViewPr varScale="1">
        <p:scale>
          <a:sx n="94" d="100"/>
          <a:sy n="94" d="100"/>
        </p:scale>
        <p:origin x="110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09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B32CE-5013-4A8C-A81F-2239152E98BE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546CC-C77E-4F3C-AA52-7DED4A2C0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3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46CC-C77E-4F3C-AA52-7DED4A2C02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9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46CC-C77E-4F3C-AA52-7DED4A2C02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46CC-C77E-4F3C-AA52-7DED4A2C02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546CC-C77E-4F3C-AA52-7DED4A2C02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82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0451-F2C1-4C4E-B5A0-E13F28F8F9F8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1A69-6B9B-499F-9C06-E3EA55C8E872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28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97F0B-5293-4E30-A784-DCCA4330A3F1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683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3924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22A78-0AB4-4E1E-BB92-2B2526F3CE0A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1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A372-202C-4416-BA49-6122B51A34AB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43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76893-96EC-4719-AAAB-4399354F3974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9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E82F-0461-4B4C-8A17-0953EA0A75B4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4A24-2479-4976-AC6D-3265C8D5A27A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9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02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A95B5-AC31-4FC2-A67B-2E78DEBCC016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3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17086-225F-42A9-B618-F64606A743C3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8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02BDF-5FEB-432C-A77D-6D15606C1EE1}" type="datetime1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3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2028305"/>
          </a:xfrm>
          <a:prstGeom prst="rect">
            <a:avLst/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5295" y="721765"/>
            <a:ext cx="3380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>
                <a:solidFill>
                  <a:schemeClr val="bg1"/>
                </a:solidFill>
                <a:latin typeface="+mn-ea"/>
              </a:rPr>
              <a:t>Table Of Contents</a:t>
            </a:r>
            <a:endParaRPr lang="ko-KR" altLang="en-US" sz="3200" b="1" spc="-15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5737" y="2794787"/>
            <a:ext cx="3107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n-ea"/>
                <a:cs typeface="Pretendard" panose="02000503000000020004" pitchFamily="50" charset="-127"/>
              </a:rPr>
              <a:t>1. R&amp;D Project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725737" y="3895670"/>
            <a:ext cx="58372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n-ea"/>
                <a:cs typeface="Pretendard" panose="02000503000000020004" pitchFamily="50" charset="-127"/>
              </a:rPr>
              <a:t>2. R&amp;D Project Management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0C0664-A8D6-980F-A4D4-0AB17C286D07}"/>
              </a:ext>
            </a:extLst>
          </p:cNvPr>
          <p:cNvSpPr/>
          <p:nvPr/>
        </p:nvSpPr>
        <p:spPr>
          <a:xfrm>
            <a:off x="3725737" y="4996553"/>
            <a:ext cx="3960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n-ea"/>
                <a:cs typeface="Pretendard" panose="02000503000000020004" pitchFamily="50" charset="-127"/>
              </a:rPr>
              <a:t>3. Open Innovation</a:t>
            </a:r>
          </a:p>
        </p:txBody>
      </p:sp>
    </p:spTree>
    <p:extLst>
      <p:ext uri="{BB962C8B-B14F-4D97-AF65-F5344CB8AC3E}">
        <p14:creationId xmlns:p14="http://schemas.microsoft.com/office/powerpoint/2010/main" val="114799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20072" y="283209"/>
            <a:ext cx="2406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42F7B"/>
                </a:solidFill>
                <a:latin typeface="+mn-ea"/>
              </a:rPr>
              <a:t>R&amp;D Project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1950323" y="1160100"/>
            <a:ext cx="8624172" cy="1516914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311589"/>
                <a:ext cx="1371894" cy="1371894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Spectrum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4663877" y="454575"/>
                <a:ext cx="6527580" cy="1131496"/>
                <a:chOff x="4663877" y="427941"/>
                <a:chExt cx="6527580" cy="1131496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27942"/>
                  <a:ext cx="1226685" cy="1123800"/>
                  <a:chOff x="7070096" y="664857"/>
                  <a:chExt cx="1226685" cy="1123800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962123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664857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4663877" y="427941"/>
                  <a:ext cx="2206053" cy="1123801"/>
                  <a:chOff x="4672755" y="664856"/>
                  <a:chExt cx="2206053" cy="1123801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4672755" y="1542436"/>
                    <a:ext cx="2206053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/ Research</a:t>
                    </a:r>
                    <a:endParaRPr lang="ko-KR" altLang="en-US" sz="10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62439" y="664856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27942"/>
                  <a:ext cx="1226685" cy="1123800"/>
                  <a:chOff x="7070096" y="664857"/>
                  <a:chExt cx="1226685" cy="1123800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910827" cy="2462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664857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27942"/>
                  <a:ext cx="1226685" cy="1131495"/>
                  <a:chOff x="7070096" y="664857"/>
                  <a:chExt cx="1226685" cy="1131495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954107" cy="253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664857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2"/>
              <a:ext cx="3706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950323" y="2892926"/>
            <a:ext cx="8624172" cy="1516914"/>
            <a:chOff x="2996698" y="1865404"/>
            <a:chExt cx="8624172" cy="1516914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2996698" y="1865404"/>
              <a:ext cx="8624172" cy="15169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3097430" y="1937914"/>
              <a:ext cx="1371894" cy="137189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R&amp;D Project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Attribute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614184" y="2246322"/>
              <a:ext cx="6821327" cy="784830"/>
              <a:chOff x="4614184" y="2186370"/>
              <a:chExt cx="6821327" cy="78483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4614184" y="2186370"/>
                <a:ext cx="3382657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서로 다른 속성을 가진 유형의 </a:t>
                </a: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가 동시에 진행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연구원이 연구와 </a:t>
                </a: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 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관리업무 동시 수행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1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인이 복수의 </a:t>
                </a: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 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참여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225978" y="2186370"/>
                <a:ext cx="320953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연구 조직별로 </a:t>
                </a: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에 대한 중점관리점에 차이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조직차원의 </a:t>
                </a: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Know-how </a:t>
                </a:r>
                <a:r>
                  <a:rPr lang="ko-KR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관리의 중요성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Open &amp; R&amp;D / Innovation</a:t>
                </a: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950323" y="4699460"/>
            <a:ext cx="8624172" cy="1516914"/>
            <a:chOff x="2996698" y="5085959"/>
            <a:chExt cx="8624172" cy="1516914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2996698" y="5085959"/>
              <a:ext cx="8624172" cy="151691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3097430" y="5158469"/>
              <a:ext cx="1371894" cy="137189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System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Oriented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Point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614183" y="5466877"/>
              <a:ext cx="5057795" cy="755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연구원의 시스템 운영에 따른 업무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Load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최소화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Project Progress Status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중에서 정성적인 사항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연구성과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, Issue &amp; Risk)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이 보다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중요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조직 차원의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Know-how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축적 및 공유체계 → 기업의 기술력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/ </a:t>
              </a: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연구생산성 증대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9305925" y="3344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3</a:t>
            </a:fld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5549" y="336075"/>
            <a:ext cx="6898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42F7B"/>
                </a:solidFill>
                <a:latin typeface="+mn-ea"/>
              </a:rPr>
              <a:t>R&amp;D Project Mgmt (</a:t>
            </a:r>
            <a:r>
              <a:rPr lang="en-US" altLang="ko-KR" sz="2800" b="1" spc="-150" dirty="0">
                <a:solidFill>
                  <a:srgbClr val="042F7B"/>
                </a:solidFill>
                <a:latin typeface="+mn-ea"/>
              </a:rPr>
              <a:t>Items &amp; Technique)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23465"/>
              </p:ext>
            </p:extLst>
          </p:nvPr>
        </p:nvGraphicFramePr>
        <p:xfrm>
          <a:off x="2738791" y="1283513"/>
          <a:ext cx="7402289" cy="4931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339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461950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52000" marR="252000" marT="137160" marB="1371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2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2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2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2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704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Intelligence</a:t>
                      </a:r>
                    </a:p>
                  </a:txBody>
                  <a:tcPr marL="252000" marR="252000" marT="137160" marB="137160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2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Strategy, PRM, TRM, Project, Activity, ..</a:t>
                      </a:r>
                      <a:endParaRPr lang="ko-KR" altLang="en-US" sz="12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52000" marR="252000" marT="137160" marB="137160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9305925" y="3344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4</a:t>
            </a:fld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402" y="481216"/>
            <a:ext cx="386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n-ea"/>
                <a:cs typeface="Pretendard" panose="02000503000000020004" pitchFamily="50" charset="-127"/>
              </a:rPr>
              <a:t>Time Management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326771" y="0"/>
            <a:ext cx="4865229" cy="6858000"/>
          </a:xfrm>
          <a:prstGeom prst="rect">
            <a:avLst/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154" y="1819275"/>
            <a:ext cx="311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rPr>
              <a:t>Management Technique</a:t>
            </a:r>
            <a:endParaRPr kumimoji="1" lang="en-US" altLang="ko-KR" sz="2000" dirty="0">
              <a:solidFill>
                <a:srgbClr val="0E9695"/>
              </a:solidFill>
              <a:latin typeface="+mn-ea"/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1047" y="2731161"/>
            <a:ext cx="6374055" cy="880088"/>
            <a:chOff x="399238" y="2488588"/>
            <a:chExt cx="6374055" cy="880088"/>
          </a:xfrm>
        </p:grpSpPr>
        <p:grpSp>
          <p:nvGrpSpPr>
            <p:cNvPr id="16" name="그룹 15"/>
            <p:cNvGrpSpPr/>
            <p:nvPr/>
          </p:nvGrpSpPr>
          <p:grpSpPr>
            <a:xfrm>
              <a:off x="2875800" y="2584722"/>
              <a:ext cx="3897493" cy="687821"/>
              <a:chOff x="483918" y="2667887"/>
              <a:chExt cx="4589879" cy="810010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83918" y="2667887"/>
                <a:ext cx="578037" cy="803446"/>
                <a:chOff x="5662027" y="1490195"/>
                <a:chExt cx="578037" cy="803446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62027" y="1985557"/>
                  <a:ext cx="578037" cy="3080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100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1100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422135" y="2667887"/>
                <a:ext cx="651662" cy="803446"/>
                <a:chOff x="5625216" y="1490195"/>
                <a:chExt cx="651662" cy="803446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25216" y="1985557"/>
                  <a:ext cx="651662" cy="3080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100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1100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25330" y="2674451"/>
                <a:ext cx="687528" cy="803446"/>
                <a:chOff x="5607284" y="1490195"/>
                <a:chExt cx="687528" cy="803446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607284" y="1985557"/>
                  <a:ext cx="687528" cy="3080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100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1100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63963" y="2674451"/>
                <a:ext cx="687528" cy="803446"/>
                <a:chOff x="5607282" y="1490195"/>
                <a:chExt cx="687528" cy="803446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607282" y="1985557"/>
                  <a:ext cx="687528" cy="3080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100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384929" cy="880088"/>
              <a:chOff x="502255" y="2178066"/>
              <a:chExt cx="1384929" cy="880088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006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6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374094" cy="400110"/>
                <a:chOff x="513090" y="2178066"/>
                <a:chExt cx="1374094" cy="400110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37409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2000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2000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7654250" y="1819275"/>
            <a:ext cx="4020480" cy="3939540"/>
            <a:chOff x="6163654" y="4899728"/>
            <a:chExt cx="4020480" cy="3939540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5632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0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2000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993850" cy="35394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Milestone+Activity+Sub-Activity+Task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Activity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Milestone</a:t>
              </a:r>
            </a:p>
            <a:p>
              <a:pPr marL="285750" indent="-28575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60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Etc.</a:t>
              </a:r>
              <a:endParaRPr kumimoji="1" lang="en-US" altLang="ko-KR" sz="1600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69286" y="4445448"/>
            <a:ext cx="2236896" cy="1401040"/>
            <a:chOff x="502709" y="4162498"/>
            <a:chExt cx="2236896" cy="1401040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22423" cy="400110"/>
              <a:chOff x="513090" y="2178066"/>
              <a:chExt cx="1122423" cy="400110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224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000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36896" cy="338554"/>
              <a:chOff x="502709" y="4717486"/>
              <a:chExt cx="2236896" cy="338554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400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1592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762471" cy="338554"/>
              <a:chOff x="502709" y="4792897"/>
              <a:chExt cx="1762471" cy="338554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06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684139" y="4281835"/>
            <a:ext cx="4164431" cy="172826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80677" y="4450993"/>
              <a:ext cx="3961187" cy="215528"/>
              <a:chOff x="2838868" y="4896933"/>
              <a:chExt cx="3961187" cy="215528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77343" y="4897017"/>
                <a:ext cx="39946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38868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60322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97260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414399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28332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42265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60205" y="4897017"/>
                <a:ext cx="34336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39368" y="4897017"/>
                <a:ext cx="39946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400586" y="4897017"/>
                <a:ext cx="39946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8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32" name="직사각형 131"/>
          <p:cNvSpPr/>
          <p:nvPr/>
        </p:nvSpPr>
        <p:spPr>
          <a:xfrm>
            <a:off x="10025873" y="4573011"/>
            <a:ext cx="2166127" cy="2284989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 t="1" r="-20077" b="-138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127216" y="864799"/>
            <a:ext cx="6660645" cy="420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" name="Picture 10">
            <a:extLst>
              <a:ext uri="{FF2B5EF4-FFF2-40B4-BE49-F238E27FC236}">
                <a16:creationId xmlns:a16="http://schemas.microsoft.com/office/drawing/2014/main" id="{E1EA5376-1B71-0157-872D-2BF87EF4E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/>
          <a:stretch/>
        </p:blipFill>
        <p:spPr bwMode="auto">
          <a:xfrm>
            <a:off x="5607423" y="1771524"/>
            <a:ext cx="6457361" cy="277291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3074431" y="3553905"/>
            <a:ext cx="5938691" cy="303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166216" y="16070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n-ea"/>
                <a:cs typeface="Pretendard" panose="02000503000000020004" pitchFamily="50" charset="-127"/>
              </a:rPr>
              <a:t>Cost/Budget Management</a:t>
            </a: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126E3-9637-2461-1D42-4DE8CB7895D9}"/>
              </a:ext>
            </a:extLst>
          </p:cNvPr>
          <p:cNvSpPr/>
          <p:nvPr/>
        </p:nvSpPr>
        <p:spPr>
          <a:xfrm>
            <a:off x="754717" y="1285661"/>
            <a:ext cx="3240000" cy="237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82600" dist="38100" dir="2700000" sx="104000" sy="104000" algn="tl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653" y="334464"/>
            <a:ext cx="3308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rgbClr val="042F7B"/>
                </a:solidFill>
                <a:latin typeface="+mn-ea"/>
              </a:rPr>
              <a:t>Open Innovation</a:t>
            </a:r>
            <a:endParaRPr lang="ko-KR" altLang="en-US" sz="1600" dirty="0">
              <a:solidFill>
                <a:srgbClr val="042F7B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359366" y="1285661"/>
            <a:ext cx="3240000" cy="2376000"/>
            <a:chOff x="3711448" y="700348"/>
            <a:chExt cx="3946651" cy="2347652"/>
          </a:xfrm>
        </p:grpSpPr>
        <p:sp>
          <p:nvSpPr>
            <p:cNvPr id="31" name="직사각형 30"/>
            <p:cNvSpPr/>
            <p:nvPr/>
          </p:nvSpPr>
          <p:spPr>
            <a:xfrm>
              <a:off x="3711448" y="700348"/>
              <a:ext cx="3946651" cy="2347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82600" dist="38100" dir="2700000" sx="104000" sy="104000" algn="tl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880790" y="929601"/>
              <a:ext cx="3607961" cy="1562609"/>
              <a:chOff x="3888212" y="913360"/>
              <a:chExt cx="3607961" cy="1562609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3888214" y="913360"/>
                <a:ext cx="492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spc="-150" dirty="0">
                    <a:solidFill>
                      <a:srgbClr val="042F7B"/>
                    </a:solidFill>
                    <a:latin typeface="+mn-ea"/>
                  </a:rPr>
                  <a:t>01.</a:t>
                </a:r>
                <a:endParaRPr lang="ko-KR" altLang="en-US" sz="2000" dirty="0">
                  <a:solidFill>
                    <a:srgbClr val="042F7B"/>
                  </a:solidFill>
                  <a:latin typeface="+mn-ea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88213" y="1264999"/>
                <a:ext cx="3607959" cy="332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Intelligence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88212" y="1762653"/>
                <a:ext cx="3607961" cy="713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Business Intelligence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Market Intelligence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Technology Intelligence</a:t>
                </a:r>
                <a:endParaRPr lang="ko-KR" altLang="en-US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754717" y="3930634"/>
            <a:ext cx="3240000" cy="2376000"/>
            <a:chOff x="3711448" y="700347"/>
            <a:chExt cx="3946651" cy="2684979"/>
          </a:xfrm>
        </p:grpSpPr>
        <p:sp>
          <p:nvSpPr>
            <p:cNvPr id="40" name="직사각형 39"/>
            <p:cNvSpPr/>
            <p:nvPr/>
          </p:nvSpPr>
          <p:spPr>
            <a:xfrm>
              <a:off x="3711448" y="700347"/>
              <a:ext cx="3946651" cy="268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82600" dist="38100" dir="2700000" sx="104000" sy="104000" algn="tl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3880792" y="929601"/>
              <a:ext cx="3607962" cy="2120828"/>
              <a:chOff x="3888214" y="913360"/>
              <a:chExt cx="3607962" cy="212082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888214" y="913360"/>
                <a:ext cx="599846" cy="4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spc="-150" dirty="0">
                    <a:solidFill>
                      <a:srgbClr val="042F7B"/>
                    </a:solidFill>
                    <a:latin typeface="+mn-ea"/>
                  </a:rPr>
                  <a:t>03.</a:t>
                </a:r>
                <a:endParaRPr lang="ko-KR" altLang="en-US" sz="2000" dirty="0">
                  <a:solidFill>
                    <a:srgbClr val="042F7B"/>
                  </a:solidFill>
                  <a:latin typeface="+mn-ea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88214" y="1264999"/>
                <a:ext cx="724813" cy="46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평가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88216" y="1760242"/>
                <a:ext cx="3607960" cy="127394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</a:t>
                </a:r>
                <a:r>
                  <a:rPr lang="ko-KR" altLang="en-US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 선정평가</a:t>
                </a:r>
                <a:endPara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Stage Gate </a:t>
                </a:r>
                <a:r>
                  <a:rPr lang="ko-KR" altLang="en-US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평가</a:t>
                </a:r>
                <a:endPara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Project </a:t>
                </a:r>
                <a:r>
                  <a:rPr lang="ko-KR" altLang="en-US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완료 평가</a:t>
                </a:r>
                <a:endPara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참여 연구원 평가</a:t>
                </a:r>
                <a:endPara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8245485" y="1285660"/>
            <a:ext cx="3240000" cy="2376000"/>
            <a:chOff x="3711448" y="700348"/>
            <a:chExt cx="3946651" cy="2255742"/>
          </a:xfrm>
        </p:grpSpPr>
        <p:sp>
          <p:nvSpPr>
            <p:cNvPr id="46" name="직사각형 45"/>
            <p:cNvSpPr/>
            <p:nvPr/>
          </p:nvSpPr>
          <p:spPr>
            <a:xfrm>
              <a:off x="3711448" y="700348"/>
              <a:ext cx="3946651" cy="2255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82600" dist="38100" dir="2700000" sx="104000" sy="104000" algn="tl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0792" y="929601"/>
              <a:ext cx="599846" cy="3798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spc="-150" dirty="0">
                  <a:solidFill>
                    <a:srgbClr val="042F7B"/>
                  </a:solidFill>
                  <a:latin typeface="+mn-ea"/>
                </a:rPr>
                <a:t>02.</a:t>
              </a:r>
              <a:endParaRPr lang="ko-KR" altLang="en-US" sz="2000" dirty="0">
                <a:solidFill>
                  <a:srgbClr val="042F7B"/>
                </a:solidFill>
                <a:latin typeface="+mn-ea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8245485" y="4002634"/>
            <a:ext cx="3240000" cy="2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82600" dist="38100" dir="2700000" sx="104000" sy="104000" algn="tl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427011" y="1818541"/>
            <a:ext cx="2596166" cy="1363514"/>
            <a:chOff x="-212894" y="376118"/>
            <a:chExt cx="4199281" cy="1340232"/>
          </a:xfrm>
        </p:grpSpPr>
        <p:sp>
          <p:nvSpPr>
            <p:cNvPr id="62" name="TextBox 61"/>
            <p:cNvSpPr txBox="1"/>
            <p:nvPr/>
          </p:nvSpPr>
          <p:spPr>
            <a:xfrm>
              <a:off x="-183118" y="376118"/>
              <a:ext cx="2489340" cy="406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Open Innovation</a:t>
              </a:r>
              <a:endPara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-212894" y="1006748"/>
              <a:ext cx="4199281" cy="709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In House, Outsourcing, Collaboration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Outsourcing Vendor List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9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Investment – M&amp;A</a:t>
              </a:r>
              <a:endParaRPr lang="ko-KR" altLang="en-US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9305925" y="3344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(5)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86A30-6937-8441-5CF1-5AE6B4AD73A5}"/>
              </a:ext>
            </a:extLst>
          </p:cNvPr>
          <p:cNvSpPr txBox="1"/>
          <p:nvPr/>
        </p:nvSpPr>
        <p:spPr>
          <a:xfrm>
            <a:off x="8471050" y="4487027"/>
            <a:ext cx="2039982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First Mover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R&amp;D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60A12-5F6A-CB42-23F5-4B60DD9E698E}"/>
              </a:ext>
            </a:extLst>
          </p:cNvPr>
          <p:cNvSpPr txBox="1"/>
          <p:nvPr/>
        </p:nvSpPr>
        <p:spPr>
          <a:xfrm>
            <a:off x="8471052" y="4978375"/>
            <a:ext cx="2875410" cy="94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Intelligence &amp; Live Strategy</a:t>
            </a:r>
            <a:endParaRPr lang="ko-KR" altLang="en-US" sz="9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Research</a:t>
            </a:r>
            <a:r>
              <a:rPr lang="ko-KR" altLang="en-US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Project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Agile Approach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Ownership -&gt; Contractual Relationship</a:t>
            </a:r>
            <a:endParaRPr lang="ko-KR" altLang="en-US" sz="9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8E04B-84D5-35BB-1D7A-7CD36852902E}"/>
              </a:ext>
            </a:extLst>
          </p:cNvPr>
          <p:cNvSpPr txBox="1"/>
          <p:nvPr/>
        </p:nvSpPr>
        <p:spPr>
          <a:xfrm>
            <a:off x="886232" y="2391136"/>
            <a:ext cx="3029462" cy="721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Strategy Alignment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Project Pool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Portfolio Analysis</a:t>
            </a:r>
            <a:endParaRPr lang="ko-KR" altLang="en-US" sz="9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D0038-79C0-CAD8-8184-2B1675EE9CBE}"/>
              </a:ext>
            </a:extLst>
          </p:cNvPr>
          <p:cNvSpPr txBox="1"/>
          <p:nvPr/>
        </p:nvSpPr>
        <p:spPr>
          <a:xfrm>
            <a:off x="928876" y="1883611"/>
            <a:ext cx="1550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Project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30A75-4671-2D59-C1F7-33DA011B3D67}"/>
              </a:ext>
            </a:extLst>
          </p:cNvPr>
          <p:cNvSpPr txBox="1"/>
          <p:nvPr/>
        </p:nvSpPr>
        <p:spPr>
          <a:xfrm>
            <a:off x="928876" y="1478339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rgbClr val="042F7B"/>
                </a:solidFill>
                <a:latin typeface="+mn-ea"/>
              </a:rPr>
              <a:t>00.</a:t>
            </a:r>
            <a:endParaRPr lang="ko-KR" altLang="en-US" sz="2000" dirty="0">
              <a:solidFill>
                <a:srgbClr val="042F7B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D6C0B-1CE3-5217-BE9D-8D8FCE9DE771}"/>
              </a:ext>
            </a:extLst>
          </p:cNvPr>
          <p:cNvSpPr txBox="1"/>
          <p:nvPr/>
        </p:nvSpPr>
        <p:spPr>
          <a:xfrm>
            <a:off x="8445016" y="4277892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rgbClr val="042F7B"/>
                </a:solidFill>
                <a:latin typeface="+mn-ea"/>
              </a:rPr>
              <a:t>05.</a:t>
            </a:r>
            <a:endParaRPr lang="ko-KR" altLang="en-US" sz="2000" dirty="0">
              <a:solidFill>
                <a:srgbClr val="042F7B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8F20C5-2973-4EF8-C199-5B19F01A7784}"/>
              </a:ext>
            </a:extLst>
          </p:cNvPr>
          <p:cNvGrpSpPr/>
          <p:nvPr/>
        </p:nvGrpSpPr>
        <p:grpSpPr>
          <a:xfrm>
            <a:off x="4359366" y="3930634"/>
            <a:ext cx="3240000" cy="2376000"/>
            <a:chOff x="3711448" y="700347"/>
            <a:chExt cx="3946651" cy="26849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688B56-BBC2-EE05-A9B1-133580590B90}"/>
                </a:ext>
              </a:extLst>
            </p:cNvPr>
            <p:cNvSpPr/>
            <p:nvPr/>
          </p:nvSpPr>
          <p:spPr>
            <a:xfrm>
              <a:off x="3711448" y="700347"/>
              <a:ext cx="3946651" cy="268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82600" dist="38100" dir="2700000" sx="104000" sy="104000" algn="tl" rotWithShape="0">
                <a:prstClr val="black">
                  <a:alpha val="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0A26BE-9FC5-9102-204B-73AFA1B1285A}"/>
                </a:ext>
              </a:extLst>
            </p:cNvPr>
            <p:cNvGrpSpPr/>
            <p:nvPr/>
          </p:nvGrpSpPr>
          <p:grpSpPr>
            <a:xfrm>
              <a:off x="3880792" y="929601"/>
              <a:ext cx="3607962" cy="1414884"/>
              <a:chOff x="3888214" y="913360"/>
              <a:chExt cx="3607962" cy="141488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81930C-FEEA-A440-3E4A-D2E0EE6AA6DC}"/>
                  </a:ext>
                </a:extLst>
              </p:cNvPr>
              <p:cNvSpPr txBox="1"/>
              <p:nvPr/>
            </p:nvSpPr>
            <p:spPr>
              <a:xfrm>
                <a:off x="3888214" y="913360"/>
                <a:ext cx="599846" cy="4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spc="-150" dirty="0">
                    <a:solidFill>
                      <a:srgbClr val="042F7B"/>
                    </a:solidFill>
                    <a:latin typeface="+mn-ea"/>
                  </a:rPr>
                  <a:t>04.</a:t>
                </a:r>
                <a:endParaRPr lang="ko-KR" altLang="en-US" sz="2000" dirty="0">
                  <a:solidFill>
                    <a:srgbClr val="042F7B"/>
                  </a:solidFill>
                  <a:latin typeface="+mn-ea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C322EF-1EA8-D1EB-8091-B9239C933BD5}"/>
                  </a:ext>
                </a:extLst>
              </p:cNvPr>
              <p:cNvSpPr txBox="1"/>
              <p:nvPr/>
            </p:nvSpPr>
            <p:spPr>
              <a:xfrm>
                <a:off x="3888214" y="1264999"/>
                <a:ext cx="1224683" cy="467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기술전략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CE8A01-5804-3C08-0A31-1EEE5070AA5C}"/>
                  </a:ext>
                </a:extLst>
              </p:cNvPr>
              <p:cNvSpPr txBox="1"/>
              <p:nvPr/>
            </p:nvSpPr>
            <p:spPr>
              <a:xfrm>
                <a:off x="3888216" y="1760242"/>
                <a:ext cx="3607960" cy="568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Product Roadmap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Technology Roadmap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74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6065520" y="0"/>
            <a:ext cx="6126480" cy="6858000"/>
          </a:xfrm>
          <a:prstGeom prst="rect">
            <a:avLst/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03191" y="3827679"/>
            <a:ext cx="5465224" cy="259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6326015" y="3827679"/>
            <a:ext cx="5605491" cy="2618913"/>
          </a:xfrm>
          <a:prstGeom prst="rect">
            <a:avLst/>
          </a:prstGeom>
        </p:spPr>
      </p:pic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9305925" y="3344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7</a:t>
            </a:fld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4402" y="461788"/>
            <a:ext cx="3233578" cy="896434"/>
            <a:chOff x="876073" y="721765"/>
            <a:chExt cx="3233578" cy="896434"/>
          </a:xfrm>
        </p:grpSpPr>
        <p:sp>
          <p:nvSpPr>
            <p:cNvPr id="39" name="TextBox 38"/>
            <p:cNvSpPr txBox="1"/>
            <p:nvPr/>
          </p:nvSpPr>
          <p:spPr>
            <a:xfrm>
              <a:off x="879784" y="721765"/>
              <a:ext cx="1834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2. R&amp;D-PMS Solution</a:t>
              </a:r>
              <a:endPara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76073" y="1033424"/>
              <a:ext cx="3233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rgbClr val="042F7B"/>
                  </a:solidFill>
                  <a:latin typeface="+mn-ea"/>
                </a:rPr>
                <a:t>Project Hierarchy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9121" y="1539813"/>
            <a:ext cx="3713355" cy="2713711"/>
            <a:chOff x="418424" y="1539813"/>
            <a:chExt cx="3713355" cy="2713711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418424" y="1539813"/>
              <a:ext cx="2169821" cy="507423"/>
            </a:xfrm>
            <a:prstGeom prst="roundRect">
              <a:avLst>
                <a:gd name="adj" fmla="val 50000"/>
              </a:avLst>
            </a:prstGeom>
            <a:solidFill>
              <a:srgbClr val="042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Strategy(Corp., BU)</a:t>
              </a:r>
              <a:endParaRPr kumimoji="1" lang="en-US" altLang="ko-KR" sz="1400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862122" y="2091385"/>
              <a:ext cx="2570848" cy="507423"/>
            </a:xfrm>
            <a:prstGeom prst="roundRect">
              <a:avLst>
                <a:gd name="adj" fmla="val 50000"/>
              </a:avLst>
            </a:prstGeom>
            <a:solidFill>
              <a:srgbClr val="536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PRM(Product Roadmap)</a:t>
              </a:r>
              <a:endParaRPr kumimoji="1" lang="en-US" altLang="ko-KR" sz="1400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1270241" y="2642957"/>
              <a:ext cx="2861538" cy="507423"/>
            </a:xfrm>
            <a:prstGeom prst="roundRect">
              <a:avLst>
                <a:gd name="adj" fmla="val 50000"/>
              </a:avLst>
            </a:prstGeom>
            <a:solidFill>
              <a:srgbClr val="214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TRM(Technology Roadmap)</a:t>
              </a:r>
              <a:endParaRPr kumimoji="1" lang="en-US" altLang="ko-KR" sz="1400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734531" y="3194529"/>
              <a:ext cx="1117612" cy="507423"/>
            </a:xfrm>
            <a:prstGeom prst="roundRect">
              <a:avLst>
                <a:gd name="adj" fmla="val 50000"/>
              </a:avLst>
            </a:prstGeom>
            <a:solidFill>
              <a:srgbClr val="433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Project</a:t>
              </a: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2159726" y="3746101"/>
              <a:ext cx="1524836" cy="507423"/>
            </a:xfrm>
            <a:prstGeom prst="roundRect">
              <a:avLst>
                <a:gd name="adj" fmla="val 50000"/>
              </a:avLst>
            </a:prstGeom>
            <a:solidFill>
              <a:srgbClr val="6B10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Sub-Project</a:t>
              </a:r>
              <a:endParaRPr kumimoji="1" lang="en-US" altLang="ko-KR" sz="1400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665822" y="2047237"/>
              <a:ext cx="1493904" cy="1934503"/>
              <a:chOff x="665822" y="2047237"/>
              <a:chExt cx="1493904" cy="1934503"/>
            </a:xfrm>
          </p:grpSpPr>
          <p:cxnSp>
            <p:nvCxnSpPr>
              <p:cNvPr id="58" name="꺾인 연결선 57"/>
              <p:cNvCxnSpPr>
                <a:endCxn id="49" idx="1"/>
              </p:cNvCxnSpPr>
              <p:nvPr/>
            </p:nvCxnSpPr>
            <p:spPr>
              <a:xfrm rot="16200000" flipH="1">
                <a:off x="615042" y="2098017"/>
                <a:ext cx="297860" cy="196300"/>
              </a:xfrm>
              <a:prstGeom prst="bentConnector2">
                <a:avLst/>
              </a:prstGeom>
              <a:ln w="15875">
                <a:solidFill>
                  <a:srgbClr val="042F7B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꺾인 연결선 58"/>
              <p:cNvCxnSpPr/>
              <p:nvPr/>
            </p:nvCxnSpPr>
            <p:spPr>
              <a:xfrm rot="16200000" flipH="1">
                <a:off x="1036663" y="2645746"/>
                <a:ext cx="297859" cy="196300"/>
              </a:xfrm>
              <a:prstGeom prst="bentConnector2">
                <a:avLst/>
              </a:prstGeom>
              <a:ln w="15875">
                <a:solidFill>
                  <a:srgbClr val="0642AE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꺾인 연결선 59"/>
              <p:cNvCxnSpPr/>
              <p:nvPr/>
            </p:nvCxnSpPr>
            <p:spPr>
              <a:xfrm rot="16200000" flipH="1">
                <a:off x="1487451" y="3181921"/>
                <a:ext cx="297859" cy="196300"/>
              </a:xfrm>
              <a:prstGeom prst="bentConnector2">
                <a:avLst/>
              </a:prstGeom>
              <a:ln w="15875">
                <a:solidFill>
                  <a:srgbClr val="0012F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꺾인 연결선 60"/>
              <p:cNvCxnSpPr/>
              <p:nvPr/>
            </p:nvCxnSpPr>
            <p:spPr>
              <a:xfrm rot="16200000" flipH="1">
                <a:off x="1912646" y="3734661"/>
                <a:ext cx="297859" cy="196300"/>
              </a:xfrm>
              <a:prstGeom prst="bentConnector2">
                <a:avLst/>
              </a:prstGeom>
              <a:ln w="15875">
                <a:solidFill>
                  <a:srgbClr val="0162F5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/>
          <p:cNvGrpSpPr/>
          <p:nvPr/>
        </p:nvGrpSpPr>
        <p:grpSpPr>
          <a:xfrm>
            <a:off x="6314289" y="807473"/>
            <a:ext cx="5617217" cy="2431455"/>
            <a:chOff x="6314289" y="807473"/>
            <a:chExt cx="5617217" cy="2431455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535481" y="807473"/>
              <a:ext cx="2984619" cy="5074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42F7B"/>
                  </a:solidFill>
                  <a:latin typeface="+mn-ea"/>
                </a:rPr>
                <a:t>R&amp;D </a:t>
              </a:r>
              <a:r>
                <a:rPr lang="ko-KR" altLang="en-US" sz="1400" b="1" dirty="0">
                  <a:solidFill>
                    <a:srgbClr val="042F7B"/>
                  </a:solidFill>
                  <a:latin typeface="+mn-ea"/>
                </a:rPr>
                <a:t>업무 분야별 </a:t>
              </a:r>
              <a:r>
                <a:rPr lang="en-US" altLang="ko-KR" sz="1400" b="1" dirty="0">
                  <a:solidFill>
                    <a:srgbClr val="042F7B"/>
                  </a:solidFill>
                  <a:latin typeface="+mn-ea"/>
                </a:rPr>
                <a:t>Sub-Project</a:t>
              </a:r>
              <a:endParaRPr lang="ko-KR" altLang="en-US" sz="1400" b="1" dirty="0">
                <a:solidFill>
                  <a:srgbClr val="042F7B"/>
                </a:solidFill>
                <a:latin typeface="+mn-ea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9225098" y="1422780"/>
              <a:ext cx="2516915" cy="5074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042F7B"/>
                  </a:solidFill>
                  <a:latin typeface="+mn-ea"/>
                </a:rPr>
                <a:t>참여 조직별 </a:t>
              </a:r>
              <a:r>
                <a:rPr lang="en-US" altLang="ko-KR" sz="1400" b="1">
                  <a:solidFill>
                    <a:srgbClr val="042F7B"/>
                  </a:solidFill>
                  <a:latin typeface="+mn-ea"/>
                </a:rPr>
                <a:t>Sub-Project</a:t>
              </a:r>
              <a:endParaRPr lang="ko-KR" altLang="en-US" sz="1400" b="1">
                <a:solidFill>
                  <a:srgbClr val="042F7B"/>
                </a:solidFill>
                <a:latin typeface="+mn-ea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6314289" y="2020959"/>
              <a:ext cx="3070326" cy="5074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algn="ctr"/>
              <a:r>
                <a:rPr lang="ko-KR" altLang="en-US" sz="1400" b="1">
                  <a:solidFill>
                    <a:srgbClr val="042F7B"/>
                  </a:solidFill>
                  <a:latin typeface="+mn-ea"/>
                </a:rPr>
                <a:t>기간별</a:t>
              </a:r>
              <a:r>
                <a:rPr lang="en-US" altLang="ko-KR" sz="1400" b="1">
                  <a:solidFill>
                    <a:srgbClr val="042F7B"/>
                  </a:solidFill>
                  <a:latin typeface="+mn-ea"/>
                </a:rPr>
                <a:t>(</a:t>
              </a:r>
              <a:r>
                <a:rPr lang="ko-KR" altLang="en-US" sz="1400" b="1">
                  <a:solidFill>
                    <a:srgbClr val="042F7B"/>
                  </a:solidFill>
                  <a:latin typeface="+mn-ea"/>
                </a:rPr>
                <a:t>년 단위 등</a:t>
              </a:r>
              <a:r>
                <a:rPr lang="en-US" altLang="ko-KR" sz="1400" b="1">
                  <a:solidFill>
                    <a:srgbClr val="042F7B"/>
                  </a:solidFill>
                  <a:latin typeface="+mn-ea"/>
                </a:rPr>
                <a:t>) Sub-Project</a:t>
              </a: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91431" y="2731505"/>
              <a:ext cx="3640075" cy="50742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72000" rIns="180000" bIns="72000" rtlCol="0" anchor="ctr" anchorCtr="1">
              <a:spAutoFit/>
            </a:bodyPr>
            <a:lstStyle/>
            <a:p>
              <a:pPr algn="ctr"/>
              <a:r>
                <a:rPr lang="en-US" altLang="ko-KR" sz="1400" b="1">
                  <a:solidFill>
                    <a:srgbClr val="042F7B"/>
                  </a:solidFill>
                  <a:latin typeface="+mn-ea"/>
                </a:rPr>
                <a:t>Outsourcing, Collaboration, …. M&amp;A</a:t>
              </a:r>
              <a:endParaRPr lang="ko-KR" altLang="en-US" sz="1400" b="1">
                <a:solidFill>
                  <a:srgbClr val="042F7B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번호 개체 틀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E64DD4B-9F5F-45A9-BA24-8C7681FB0E82}" type="slidenum">
              <a:rPr lang="en-US" altLang="ko-KR" smtClean="0"/>
              <a:pPr/>
              <a:t>8</a:t>
            </a:fld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E05BF-CEFD-03A2-D576-024DC9DC92BC}"/>
              </a:ext>
            </a:extLst>
          </p:cNvPr>
          <p:cNvSpPr txBox="1"/>
          <p:nvPr/>
        </p:nvSpPr>
        <p:spPr>
          <a:xfrm>
            <a:off x="0" y="2470"/>
            <a:ext cx="259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Technology Category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C622DC-74FC-1A66-3516-0421655787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784" y="6574764"/>
            <a:ext cx="906542" cy="2832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28782E-2109-C0F3-4A0C-68423611B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68" y="707142"/>
            <a:ext cx="9443944" cy="57460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9305925" y="3344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9</a:t>
            </a:fld>
            <a:r>
              <a:rPr lang="en-US" altLang="ko-KR" sz="1400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113" y="461788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2. R&amp;D-PMS Solution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402" y="773447"/>
            <a:ext cx="3741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042F7B"/>
                </a:solidFill>
                <a:latin typeface="+mj-ea"/>
              </a:rPr>
              <a:t>Knowledge Assets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390356" y="819022"/>
            <a:ext cx="61117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Company-Wide / Technology / Category System</a:t>
            </a:r>
            <a:endParaRPr kumimoji="1"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7139153" y="2137353"/>
            <a:ext cx="4489821" cy="3505574"/>
            <a:chOff x="7212430" y="1484312"/>
            <a:chExt cx="4489821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30" y="1541834"/>
              <a:ext cx="2178024" cy="3448052"/>
              <a:chOff x="7337935" y="1782641"/>
              <a:chExt cx="2178024" cy="3448052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1"/>
                <a:ext cx="1875625" cy="3448052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" t="898" b="12766"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4" t="35039" r="27361" b="61026"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83" y="1484312"/>
              <a:ext cx="1867568" cy="2958739"/>
              <a:chOff x="10103624" y="1725119"/>
              <a:chExt cx="1867568" cy="2958739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79" y="1725119"/>
                <a:ext cx="1864613" cy="1032077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1000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1000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004946"/>
                <a:ext cx="1778051" cy="600164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30007" cy="830997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1000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1000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4" y="2000351"/>
              <a:ext cx="447185" cy="2027202"/>
              <a:chOff x="9659395" y="2241158"/>
              <a:chExt cx="447185" cy="2027202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>
                <a:off x="9659395" y="3305028"/>
                <a:ext cx="444229" cy="0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41158"/>
                <a:ext cx="2955" cy="2027202"/>
              </a:xfrm>
              <a:prstGeom prst="bentConnector3">
                <a:avLst>
                  <a:gd name="adj1" fmla="val 7836041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347495" y="1669881"/>
            <a:ext cx="6228315" cy="4600575"/>
            <a:chOff x="347495" y="1915702"/>
            <a:chExt cx="6228315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1656" t="10225" r="76065" b="4243"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41843" t="10225" r="30476" b="4243"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48574" cy="1081036"/>
              <a:chOff x="2088602" y="3901718"/>
              <a:chExt cx="4648574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/>
                <a:srcRect l="44761" t="45915" r="23641" b="42638"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45479" cy="830997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10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9829"/>
                <a:ext cx="268544" cy="2407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502</Words>
  <Application>Microsoft Office PowerPoint</Application>
  <PresentationFormat>와이드스크린</PresentationFormat>
  <Paragraphs>144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Pretendard</vt:lpstr>
      <vt:lpstr>맑은 고딕</vt:lpstr>
      <vt:lpstr>맑은 고딕 (본문)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sunnydyd@naver.com</dc:creator>
  <cp:lastModifiedBy>창범 김</cp:lastModifiedBy>
  <cp:revision>218</cp:revision>
  <cp:lastPrinted>2023-05-01T22:44:34Z</cp:lastPrinted>
  <dcterms:created xsi:type="dcterms:W3CDTF">2023-04-24T06:25:44Z</dcterms:created>
  <dcterms:modified xsi:type="dcterms:W3CDTF">2025-02-05T05:28:08Z</dcterms:modified>
</cp:coreProperties>
</file>